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91" r:id="rId3"/>
    <p:sldId id="292" r:id="rId4"/>
    <p:sldId id="270" r:id="rId5"/>
    <p:sldId id="29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1" r:id="rId16"/>
    <p:sldId id="282" r:id="rId17"/>
    <p:sldId id="293" r:id="rId18"/>
    <p:sldId id="283" r:id="rId19"/>
    <p:sldId id="284" r:id="rId20"/>
    <p:sldId id="285" r:id="rId21"/>
    <p:sldId id="286" r:id="rId22"/>
    <p:sldId id="287" r:id="rId23"/>
    <p:sldId id="288" r:id="rId24"/>
    <p:sldId id="289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4" autoAdjust="0"/>
    <p:restoredTop sz="93845" autoAdjust="0"/>
  </p:normalViewPr>
  <p:slideViewPr>
    <p:cSldViewPr snapToObjects="1">
      <p:cViewPr>
        <p:scale>
          <a:sx n="109" d="100"/>
          <a:sy n="109" d="100"/>
        </p:scale>
        <p:origin x="312" y="6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34436-B583-4C13-90AE-3AC62AE9B0EB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26FBB-552D-4DD0-AB0D-D64CE9B10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251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00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4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6000" dirty="0" smtClean="0"/>
              <a:t>Optimization Methods</a:t>
            </a:r>
            <a:endParaRPr lang="ko-KR" altLang="en-US" sz="6000" dirty="0">
              <a:latin typeface="Adobe Heiti Std R" pitchFamily="34" charset="-128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509120"/>
            <a:ext cx="6400800" cy="1129680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Sungjoon Choi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60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Momentum</a:t>
            </a:r>
            <a:endParaRPr lang="ko-KR" altLang="en-US" dirty="0"/>
          </a:p>
        </p:txBody>
      </p:sp>
      <p:pic>
        <p:nvPicPr>
          <p:cNvPr id="5124" name="Picture 4" descr="http://sebastianruder.com/content/images/2015/12/without_momentu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772816"/>
            <a:ext cx="4636194" cy="19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sebastianruder.com/content/images/2015/12/with_moment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052738"/>
            <a:ext cx="4636194" cy="19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56792"/>
            <a:ext cx="8455149" cy="46945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055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/>
              <a:t>Nesterov accelerated gradient</a:t>
            </a:r>
          </a:p>
        </p:txBody>
      </p:sp>
      <p:pic>
        <p:nvPicPr>
          <p:cNvPr id="3" name="Picture 2" descr="http://cs231n.github.io/assets/nn3/nesterov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0" y="2276872"/>
            <a:ext cx="8845074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4165"/>
            <a:ext cx="9144000" cy="31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5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Adagrad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687" y="1700808"/>
            <a:ext cx="78917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It </a:t>
            </a:r>
            <a:r>
              <a:rPr lang="en-US" altLang="ko-KR" sz="2800" dirty="0">
                <a:latin typeface="+mn-ea"/>
              </a:rPr>
              <a:t>adapts the learning rate to the parameters, performing larger updates for infrequent and smaller updates for frequent </a:t>
            </a:r>
            <a:r>
              <a:rPr lang="en-US" altLang="ko-KR" sz="2800" dirty="0" smtClean="0">
                <a:latin typeface="+mn-ea"/>
              </a:rPr>
              <a:t>parameters.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26123" y="3282114"/>
                <a:ext cx="7891753" cy="1010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+1, 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23" y="3282114"/>
                <a:ext cx="7891753" cy="101098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40552" y="4489407"/>
            <a:ext cx="7891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Performing larger updates for infrequent and smaller updates for frequent parameters. </a:t>
            </a:r>
            <a:endParaRPr lang="ko-KR" altLang="en-US" sz="2800" dirty="0" smtClean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46" y="1417638"/>
            <a:ext cx="8084924" cy="49654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055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Adadelta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Adadelta is an extension of Adagrad that seeks to reduce its </a:t>
            </a:r>
            <a:r>
              <a:rPr lang="en-US" altLang="ko-KR" sz="2800" dirty="0" smtClean="0">
                <a:solidFill>
                  <a:srgbClr val="0000FF"/>
                </a:solidFill>
                <a:latin typeface="+mn-ea"/>
              </a:rPr>
              <a:t>monotonically decreasing</a:t>
            </a:r>
            <a:r>
              <a:rPr lang="en-US" altLang="ko-KR" sz="2800" dirty="0" smtClean="0">
                <a:latin typeface="+mn-ea"/>
              </a:rPr>
              <a:t> learning rate. 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40686" y="2780928"/>
                <a:ext cx="825179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smtClean="0">
                    <a:latin typeface="+mn-ea"/>
                  </a:rPr>
                  <a:t>It restricts the window of accumulated past gradients to some fixed size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altLang="ko-KR" sz="2800" dirty="0" smtClean="0">
                    <a:latin typeface="+mn-ea"/>
                  </a:rPr>
                  <a:t>. </a:t>
                </a:r>
                <a:endParaRPr lang="ko-KR" altLang="en-US" sz="2800" dirty="0" smtClean="0">
                  <a:latin typeface="+mn-ea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6" y="2780928"/>
                <a:ext cx="8251793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477" t="-6369" b="-165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40686" y="3934216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𝛾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𝛾</m:t>
                          </m:r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6" y="3934216"/>
                <a:ext cx="8251793" cy="5312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76206" y="4664696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=</m:t>
                      </m:r>
                      <m:r>
                        <a:rPr lang="en-US" altLang="ko-KR" sz="2800" i="1">
                          <a:latin typeface="Cambria Math" charset="0"/>
                        </a:rPr>
                        <m:t>𝛾</m:t>
                      </m:r>
                      <m:r>
                        <a:rPr lang="en-US" altLang="ko-KR" sz="2800" i="1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4664696"/>
                <a:ext cx="8251793" cy="5312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76206" y="5395176"/>
                <a:ext cx="8251793" cy="1214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∆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5395176"/>
                <a:ext cx="8251793" cy="12146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55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RMSprop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RMSprop is an unpublished, adaptive learning rate method proposed by Geoff Hinton in his lecture.. 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62969" y="3415730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𝛾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𝛾</m:t>
                          </m:r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9" y="3415730"/>
                <a:ext cx="8251793" cy="5312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62968" y="4362234"/>
                <a:ext cx="8251793" cy="1010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" y="4362234"/>
                <a:ext cx="8251793" cy="10109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412776"/>
            <a:ext cx="7528644" cy="51988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772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Adam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Adaptive Moment Estimation (Adam) </a:t>
            </a:r>
            <a:r>
              <a:rPr lang="en-US" altLang="ko-KR" sz="2800" dirty="0" smtClean="0">
                <a:latin typeface="+mn-ea"/>
              </a:rPr>
              <a:t>stores both exponentially decaying average of past gradients and and squared gradients. 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40686" y="314096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6" y="3140968"/>
                <a:ext cx="8251793" cy="5312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76206" y="387144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3871448"/>
                <a:ext cx="8251793" cy="5312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76206" y="4601928"/>
                <a:ext cx="8251793" cy="1133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rad>
                            </m:num>
                            <m:den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4601928"/>
                <a:ext cx="8251793" cy="11335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955" y="1239404"/>
            <a:ext cx="6498090" cy="55019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526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Visualization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319572"/>
            <a:ext cx="4113248" cy="3184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40" y="2177281"/>
            <a:ext cx="4297040" cy="33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6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Which optimizer to use?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687" y="1484784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Use adaptive learning rate methods (Adagrad, Adadelta, RMSprop, Adam)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686" y="2636912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Adagrad decreases the learning rate of more </a:t>
            </a:r>
            <a:r>
              <a:rPr lang="en-US" altLang="ko-KR" sz="2800" smtClean="0">
                <a:latin typeface="+mn-ea"/>
              </a:rPr>
              <a:t>activated features. 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686" y="3789040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RMSprop extends Adagrad by dealing with radically diminishing learning rates (=Adadelta).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0686" y="4935198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Adam adds bias-correction and momentum to RMSprop.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814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Additional strategies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06" y="1445066"/>
            <a:ext cx="6205388" cy="464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6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Shuffling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356" y="1916832"/>
            <a:ext cx="6423288" cy="3613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90" y="1413337"/>
            <a:ext cx="6596020" cy="49470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2515344"/>
            <a:ext cx="7670800" cy="220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526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Optimization?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332" y="1417638"/>
            <a:ext cx="4929336" cy="4929336"/>
          </a:xfrm>
          <a:prstGeom prst="rect">
            <a:avLst/>
          </a:prstGeom>
        </p:spPr>
      </p:pic>
      <p:pic>
        <p:nvPicPr>
          <p:cNvPr id="4" name="Picture 2" descr="http://scicri.com/PEG/138384547196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22630"/>
            <a:ext cx="6707608" cy="503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74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Curriculum Learning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28800"/>
            <a:ext cx="7620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9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Batch normalization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844824"/>
            <a:ext cx="4953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9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Early stopping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06" y="1772816"/>
            <a:ext cx="7753878" cy="43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9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Gradient </a:t>
            </a:r>
            <a:r>
              <a:rPr lang="en-US" altLang="ko-KR" dirty="0" smtClean="0"/>
              <a:t>noise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34" y="1417638"/>
            <a:ext cx="5707732" cy="50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9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Learning rate</a:t>
            </a:r>
            <a:endParaRPr lang="en-US" altLang="ko-KR" dirty="0"/>
          </a:p>
        </p:txBody>
      </p:sp>
      <p:pic>
        <p:nvPicPr>
          <p:cNvPr id="3074" name="Picture 2" descr="http://cs231n.github.io/assets/nn3/learningrat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54584"/>
            <a:ext cx="5472608" cy="493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49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Random </a:t>
            </a:r>
            <a:r>
              <a:rPr lang="en-US" altLang="ko-KR" dirty="0" smtClean="0"/>
              <a:t>search?</a:t>
            </a:r>
            <a:endParaRPr lang="ko-KR" altLang="en-US" dirty="0"/>
          </a:p>
        </p:txBody>
      </p:sp>
      <p:pic>
        <p:nvPicPr>
          <p:cNvPr id="6146" name="Picture 2" descr="http://cs231n.github.io/assets/nn3/gridsearchbad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7866511" cy="383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9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descent?</a:t>
            </a:r>
            <a:endParaRPr lang="ko-KR" altLang="en-US" dirty="0"/>
          </a:p>
        </p:txBody>
      </p:sp>
      <p:pic>
        <p:nvPicPr>
          <p:cNvPr id="2050" name="Picture 2" descr="http://photo.jtbc.joins.com/news/2015/04/27/201504270433359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80" y="1786136"/>
            <a:ext cx="6779096" cy="381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19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descent?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988840"/>
            <a:ext cx="7625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There are </a:t>
            </a:r>
            <a:r>
              <a:rPr lang="en-US" altLang="ko-KR" sz="2800" b="1" dirty="0" smtClean="0">
                <a:solidFill>
                  <a:srgbClr val="0000FF"/>
                </a:solidFill>
                <a:latin typeface="+mn-ea"/>
              </a:rPr>
              <a:t>three</a:t>
            </a:r>
            <a:r>
              <a:rPr lang="en-US" altLang="ko-KR" sz="28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variants of gradient descent 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3033536"/>
            <a:ext cx="7912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Differ in </a:t>
            </a:r>
            <a:r>
              <a:rPr lang="en-US" altLang="ko-KR" sz="2800" b="1" dirty="0" smtClean="0">
                <a:solidFill>
                  <a:srgbClr val="0000FF"/>
                </a:solidFill>
                <a:latin typeface="+mn-ea"/>
              </a:rPr>
              <a:t>how much</a:t>
            </a:r>
            <a:r>
              <a:rPr lang="en-US" altLang="ko-KR" sz="2800" dirty="0" smtClean="0">
                <a:latin typeface="+mn-ea"/>
              </a:rPr>
              <a:t> data we use to compute gradient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4509120"/>
            <a:ext cx="7912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We make a </a:t>
            </a:r>
            <a:r>
              <a:rPr lang="en-US" altLang="ko-KR" sz="2800" b="1" dirty="0" smtClean="0">
                <a:solidFill>
                  <a:srgbClr val="0000FF"/>
                </a:solidFill>
                <a:latin typeface="+mn-ea"/>
              </a:rPr>
              <a:t>trade-off</a:t>
            </a:r>
            <a:r>
              <a:rPr lang="en-US" altLang="ko-KR" sz="2800" dirty="0" smtClean="0">
                <a:latin typeface="+mn-ea"/>
              </a:rPr>
              <a:t> between the accuracy and computing time 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067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Batch gradient descent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1988840"/>
            <a:ext cx="77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In batch gradient decent, we use the entire training dataset to compute the gradient. 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055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Stochastic gradient descent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556792"/>
            <a:ext cx="7715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In stochastic gradient descent (SGD), the gradient is computed from each training sample, one by one. </a:t>
            </a:r>
            <a:endParaRPr lang="ko-KR" altLang="en-US" sz="2800" dirty="0" smtClean="0">
              <a:latin typeface="+mn-ea"/>
            </a:endParaRPr>
          </a:p>
        </p:txBody>
      </p:sp>
      <p:pic>
        <p:nvPicPr>
          <p:cNvPr id="9218" name="Picture 2" descr="http://sebastianruder.com/content/images/2016/01/sgd_fluctu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252" y="3102695"/>
            <a:ext cx="4550148" cy="357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55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Mini-batch gradient decent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7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In mini-batch gradient decent, we take the best of both worlds. 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636912"/>
            <a:ext cx="77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Common mini-batch sizes range between 50 and 256 (but can vary).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AutoShape 2" descr="rule of thumb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268" name="Picture 4" descr="http://www.quantumgambitz.com/blog/wp-content/uploads/2015/09/Rule-of-THum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526408"/>
            <a:ext cx="2808312" cy="311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55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Challenges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0687" y="1700808"/>
            <a:ext cx="8046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Choosing a proper learning rate is cumbersome.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0687" y="2390656"/>
            <a:ext cx="4371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2800" dirty="0" smtClean="0">
                <a:latin typeface="+mn-ea"/>
              </a:rPr>
              <a:t>Learning rate schedule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686" y="3356992"/>
            <a:ext cx="8503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Avoiding getting trapped in suboptimal local minima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055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Arial Rounded MT Bold"/>
        <a:ea typeface="맑은 고딕"/>
        <a:cs typeface=""/>
      </a:majorFont>
      <a:minorFont>
        <a:latin typeface="Microsoft JhengHe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>
          <a:solidFill>
            <a:schemeClr val="tx1"/>
          </a:solidFill>
        </a:ln>
      </a:spPr>
      <a:bodyPr rtlCol="0" anchor="ctr"/>
      <a:lstStyle>
        <a:defPPr algn="ctr">
          <a:defRPr sz="2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800" dirty="0" smtClean="0">
            <a:latin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1423</TotalTime>
  <Words>308</Words>
  <Application>Microsoft Macintosh PowerPoint</Application>
  <PresentationFormat>화면 슬라이드 쇼(4:3)</PresentationFormat>
  <Paragraphs>55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맑은 고딕</vt:lpstr>
      <vt:lpstr>Adobe Heiti Std R</vt:lpstr>
      <vt:lpstr>Arial Rounded MT Bold</vt:lpstr>
      <vt:lpstr>Cambria Math</vt:lpstr>
      <vt:lpstr>Microsoft JhengHei</vt:lpstr>
      <vt:lpstr>Wingdings</vt:lpstr>
      <vt:lpstr>Arial</vt:lpstr>
      <vt:lpstr>Office 테마</vt:lpstr>
      <vt:lpstr>Optimization Methods</vt:lpstr>
      <vt:lpstr>Optimization?</vt:lpstr>
      <vt:lpstr>Random search?</vt:lpstr>
      <vt:lpstr>Gradient descent?</vt:lpstr>
      <vt:lpstr>Gradient descent?</vt:lpstr>
      <vt:lpstr>Batch gradient descent</vt:lpstr>
      <vt:lpstr>Stochastic gradient descent</vt:lpstr>
      <vt:lpstr>Mini-batch gradient decent</vt:lpstr>
      <vt:lpstr>Challenges</vt:lpstr>
      <vt:lpstr>Momentum</vt:lpstr>
      <vt:lpstr>Nesterov accelerated gradient</vt:lpstr>
      <vt:lpstr>Adagrad</vt:lpstr>
      <vt:lpstr>Adadelta</vt:lpstr>
      <vt:lpstr>RMSprop</vt:lpstr>
      <vt:lpstr>Adam</vt:lpstr>
      <vt:lpstr>Visualization</vt:lpstr>
      <vt:lpstr>Which optimizer to use?</vt:lpstr>
      <vt:lpstr>Additional strategies</vt:lpstr>
      <vt:lpstr>Shuffling</vt:lpstr>
      <vt:lpstr>Curriculum Learning</vt:lpstr>
      <vt:lpstr>Batch normalization</vt:lpstr>
      <vt:lpstr>Early stopping</vt:lpstr>
      <vt:lpstr>Gradient noise</vt:lpstr>
      <vt:lpstr>Learning rate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Microsoft Corporation</dc:creator>
  <cp:lastModifiedBy>최성준</cp:lastModifiedBy>
  <cp:revision>109</cp:revision>
  <dcterms:created xsi:type="dcterms:W3CDTF">2006-10-05T04:04:58Z</dcterms:created>
  <dcterms:modified xsi:type="dcterms:W3CDTF">2016-04-12T17:22:35Z</dcterms:modified>
</cp:coreProperties>
</file>